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0" r:id="rId3"/>
    <p:sldId id="261" r:id="rId4"/>
    <p:sldId id="262" r:id="rId5"/>
    <p:sldId id="263" r:id="rId6"/>
    <p:sldId id="259" r:id="rId7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4509D-539F-4A15-85D0-2A73F3C7866E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11147-8A52-44D4-9AFA-73EDD7861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78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61" y="287172"/>
            <a:ext cx="3564756" cy="1772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769" y="2168179"/>
            <a:ext cx="880730" cy="4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2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4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4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3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8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1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9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878BB-C3A1-4FCB-82CE-1D5B17AC57C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4546-E826-453E-BB74-B8322A4F0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eonatalresearch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067E5.3EAB2680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92256" y="2280340"/>
            <a:ext cx="9238890" cy="281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Developing guidelines for health professionals who support parents who have </a:t>
            </a:r>
            <a:r>
              <a:rPr lang="en-GB" sz="4000" dirty="0" smtClean="0"/>
              <a:t>had a loss </a:t>
            </a:r>
            <a:r>
              <a:rPr lang="en-GB" sz="4000" dirty="0"/>
              <a:t>from a multiple </a:t>
            </a:r>
            <a:r>
              <a:rPr lang="en-GB" sz="4000" dirty="0" smtClean="0"/>
              <a:t>pregnancy</a:t>
            </a:r>
          </a:p>
          <a:p>
            <a:endParaRPr lang="en-GB" sz="4000" dirty="0" smtClean="0"/>
          </a:p>
          <a:p>
            <a:r>
              <a:rPr lang="en-GB" sz="2800" b="1" dirty="0" smtClean="0">
                <a:solidFill>
                  <a:srgbClr val="002060"/>
                </a:solidFill>
              </a:rPr>
              <a:t>Louise Hayes, </a:t>
            </a:r>
            <a:r>
              <a:rPr lang="en-GB" sz="2800" b="1" dirty="0">
                <a:solidFill>
                  <a:srgbClr val="002060"/>
                </a:solidFill>
              </a:rPr>
              <a:t>Judy </a:t>
            </a:r>
            <a:r>
              <a:rPr lang="en-GB" sz="2800" b="1" dirty="0" smtClean="0">
                <a:solidFill>
                  <a:srgbClr val="002060"/>
                </a:solidFill>
              </a:rPr>
              <a:t>Richards, </a:t>
            </a:r>
            <a:r>
              <a:rPr lang="en-GB" sz="2800" b="1" dirty="0">
                <a:solidFill>
                  <a:srgbClr val="002060"/>
                </a:solidFill>
              </a:rPr>
              <a:t>Lisa </a:t>
            </a:r>
            <a:r>
              <a:rPr lang="en-GB" sz="2800" b="1" dirty="0" smtClean="0">
                <a:solidFill>
                  <a:srgbClr val="002060"/>
                </a:solidFill>
              </a:rPr>
              <a:t>Crowe, </a:t>
            </a:r>
            <a:r>
              <a:rPr lang="en-GB" sz="2800" b="1" dirty="0">
                <a:solidFill>
                  <a:srgbClr val="002060"/>
                </a:solidFill>
              </a:rPr>
              <a:t>Claire </a:t>
            </a:r>
            <a:r>
              <a:rPr lang="en-GB" sz="2800" b="1" dirty="0" smtClean="0">
                <a:solidFill>
                  <a:srgbClr val="002060"/>
                </a:solidFill>
              </a:rPr>
              <a:t>Campbell, </a:t>
            </a:r>
            <a:br>
              <a:rPr lang="en-GB" sz="2800" b="1" dirty="0" smtClean="0">
                <a:solidFill>
                  <a:srgbClr val="00206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>Nicholas </a:t>
            </a:r>
            <a:r>
              <a:rPr lang="en-GB" sz="2800" b="1" dirty="0">
                <a:solidFill>
                  <a:srgbClr val="002060"/>
                </a:solidFill>
              </a:rPr>
              <a:t>D </a:t>
            </a:r>
            <a:r>
              <a:rPr lang="en-GB" sz="2800" b="1" dirty="0" smtClean="0">
                <a:solidFill>
                  <a:srgbClr val="002060"/>
                </a:solidFill>
              </a:rPr>
              <a:t>Embleton, </a:t>
            </a:r>
            <a:r>
              <a:rPr lang="en-GB" sz="2800" b="1" u="sng" dirty="0">
                <a:solidFill>
                  <a:srgbClr val="002060"/>
                </a:solidFill>
              </a:rPr>
              <a:t>Judith </a:t>
            </a:r>
            <a:r>
              <a:rPr lang="en-GB" sz="2800" b="1" u="sng" dirty="0" smtClean="0">
                <a:solidFill>
                  <a:srgbClr val="002060"/>
                </a:solidFill>
              </a:rPr>
              <a:t>Rankin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" y="459355"/>
            <a:ext cx="3757709" cy="558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89" y="5712727"/>
            <a:ext cx="2443103" cy="819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0" y="5479435"/>
            <a:ext cx="2009599" cy="1277066"/>
          </a:xfrm>
          <a:prstGeom prst="rect">
            <a:avLst/>
          </a:prstGeom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4" y="5703631"/>
            <a:ext cx="1657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47" y="5770306"/>
            <a:ext cx="1647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Background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9" y="1453735"/>
            <a:ext cx="1081311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In-depth qualitative study of parents’ and health professionals’ experience of loss from a multiple pregnancy</a:t>
            </a:r>
            <a:r>
              <a:rPr lang="en-GB" sz="2100" baseline="30000" dirty="0" smtClean="0"/>
              <a:t>1,2</a:t>
            </a:r>
          </a:p>
          <a:p>
            <a:pPr lvl="1"/>
            <a:r>
              <a:rPr lang="en-GB" dirty="0" smtClean="0"/>
              <a:t>Parents </a:t>
            </a:r>
            <a:r>
              <a:rPr lang="en-GB" dirty="0"/>
              <a:t>expect and value emotional work from staff</a:t>
            </a:r>
          </a:p>
          <a:p>
            <a:pPr lvl="2"/>
            <a:r>
              <a:rPr lang="en-GB" dirty="0"/>
              <a:t>staff often the only people to have ‘known’ the deceased </a:t>
            </a:r>
            <a:r>
              <a:rPr lang="en-GB" dirty="0" smtClean="0"/>
              <a:t>baby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way in which staff relate to parents has a major impact on their experience of a difficult and painful </a:t>
            </a:r>
            <a:r>
              <a:rPr lang="en-GB" dirty="0" smtClean="0"/>
              <a:t>time</a:t>
            </a:r>
          </a:p>
          <a:p>
            <a:pPr lvl="1"/>
            <a:r>
              <a:rPr lang="en-GB" dirty="0" smtClean="0"/>
              <a:t>Staff </a:t>
            </a:r>
            <a:r>
              <a:rPr lang="en-GB" dirty="0"/>
              <a:t>expressed lack of confidence in dealing with bereaved parents after loss from a twin </a:t>
            </a:r>
            <a:r>
              <a:rPr lang="en-GB" dirty="0" smtClean="0"/>
              <a:t>pregnancy </a:t>
            </a:r>
          </a:p>
          <a:p>
            <a:pPr lvl="2"/>
            <a:r>
              <a:rPr lang="en-GB" dirty="0" smtClean="0"/>
              <a:t>how </a:t>
            </a:r>
            <a:r>
              <a:rPr lang="en-GB" dirty="0"/>
              <a:t>to instigate  a conversation about the loss</a:t>
            </a:r>
            <a:r>
              <a:rPr lang="en-GB" dirty="0" smtClean="0"/>
              <a:t>?</a:t>
            </a:r>
          </a:p>
          <a:p>
            <a:pPr marL="914400" lvl="2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accent5"/>
                </a:solidFill>
              </a:rPr>
              <a:t>‘</a:t>
            </a:r>
            <a:r>
              <a:rPr lang="en-GB" sz="2400" i="1" dirty="0" smtClean="0">
                <a:solidFill>
                  <a:schemeClr val="accent5"/>
                </a:solidFill>
              </a:rPr>
              <a:t>We </a:t>
            </a:r>
            <a:r>
              <a:rPr lang="en-GB" sz="2400" i="1" dirty="0">
                <a:solidFill>
                  <a:schemeClr val="accent5"/>
                </a:solidFill>
              </a:rPr>
              <a:t>don’t seem to be able to deal with </a:t>
            </a:r>
            <a:r>
              <a:rPr lang="en-GB" sz="2400" i="1" dirty="0" smtClean="0">
                <a:solidFill>
                  <a:schemeClr val="accent5"/>
                </a:solidFill>
              </a:rPr>
              <a:t>both </a:t>
            </a:r>
            <a:r>
              <a:rPr lang="en-GB" sz="2400" dirty="0">
                <a:solidFill>
                  <a:schemeClr val="accent5"/>
                </a:solidFill>
              </a:rPr>
              <a:t>[grief and joy</a:t>
            </a:r>
            <a:r>
              <a:rPr lang="en-GB" sz="2400" dirty="0" smtClean="0">
                <a:solidFill>
                  <a:schemeClr val="accent5"/>
                </a:solidFill>
              </a:rPr>
              <a:t>]</a:t>
            </a:r>
            <a:r>
              <a:rPr lang="en-GB" sz="2400" i="1" dirty="0" smtClean="0">
                <a:solidFill>
                  <a:schemeClr val="accent5"/>
                </a:solidFill>
              </a:rPr>
              <a:t>. We </a:t>
            </a:r>
            <a:r>
              <a:rPr lang="en-GB" sz="2400" i="1" dirty="0">
                <a:solidFill>
                  <a:schemeClr val="accent5"/>
                </a:solidFill>
              </a:rPr>
              <a:t>are great dealing with the grief if there is just one </a:t>
            </a:r>
            <a:r>
              <a:rPr lang="en-GB" sz="2400" dirty="0" smtClean="0">
                <a:solidFill>
                  <a:schemeClr val="accent5"/>
                </a:solidFill>
              </a:rPr>
              <a:t>[singleton]</a:t>
            </a:r>
            <a:r>
              <a:rPr lang="en-GB" sz="2400" i="1" dirty="0" smtClean="0">
                <a:solidFill>
                  <a:schemeClr val="accent5"/>
                </a:solidFill>
              </a:rPr>
              <a:t> baby </a:t>
            </a:r>
            <a:r>
              <a:rPr lang="en-GB" sz="2400" i="1" dirty="0">
                <a:solidFill>
                  <a:schemeClr val="accent5"/>
                </a:solidFill>
              </a:rPr>
              <a:t>that has died  and we are great at being delighted and happy when it all goes </a:t>
            </a:r>
            <a:r>
              <a:rPr lang="en-GB" sz="2400" i="1" dirty="0" smtClean="0">
                <a:solidFill>
                  <a:schemeClr val="accent5"/>
                </a:solidFill>
              </a:rPr>
              <a:t>fine. We </a:t>
            </a:r>
            <a:r>
              <a:rPr lang="en-GB" sz="2400" i="1" dirty="0">
                <a:solidFill>
                  <a:schemeClr val="accent5"/>
                </a:solidFill>
              </a:rPr>
              <a:t>are not managing the two together very well so I think some training </a:t>
            </a:r>
            <a:r>
              <a:rPr lang="en-GB" sz="2400" i="1" dirty="0" smtClean="0">
                <a:solidFill>
                  <a:schemeClr val="accent5"/>
                </a:solidFill>
              </a:rPr>
              <a:t>for </a:t>
            </a:r>
            <a:r>
              <a:rPr lang="en-GB" sz="2400" i="1" dirty="0">
                <a:solidFill>
                  <a:schemeClr val="accent5"/>
                </a:solidFill>
              </a:rPr>
              <a:t>the staff </a:t>
            </a:r>
            <a:r>
              <a:rPr lang="en-GB" sz="2400" i="1" dirty="0" smtClean="0">
                <a:solidFill>
                  <a:schemeClr val="accent5"/>
                </a:solidFill>
              </a:rPr>
              <a:t>even </a:t>
            </a:r>
            <a:r>
              <a:rPr lang="en-GB" sz="2400" i="1" dirty="0">
                <a:solidFill>
                  <a:schemeClr val="accent5"/>
                </a:solidFill>
              </a:rPr>
              <a:t>just to raise awareness of </a:t>
            </a:r>
            <a:r>
              <a:rPr lang="en-GB" sz="2400" i="1" dirty="0" smtClean="0">
                <a:solidFill>
                  <a:schemeClr val="accent5"/>
                </a:solidFill>
              </a:rPr>
              <a:t>that’</a:t>
            </a:r>
            <a:endParaRPr lang="en-GB" sz="2200" i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299" y="149396"/>
            <a:ext cx="1095181" cy="14361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9134" y="6134565"/>
            <a:ext cx="1147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1. </a:t>
            </a:r>
            <a:r>
              <a:rPr lang="en-GB" sz="1200" dirty="0"/>
              <a:t>Richards </a:t>
            </a:r>
            <a:r>
              <a:rPr lang="en-GB" sz="1200" dirty="0" smtClean="0"/>
              <a:t>J et al. </a:t>
            </a:r>
            <a:r>
              <a:rPr lang="en-GB" sz="1200" dirty="0"/>
              <a:t>Mothers' perspectives on the perinatal loss of a co-twin: A qualitative study. </a:t>
            </a:r>
            <a:r>
              <a:rPr lang="en-GB" sz="1200" i="1" dirty="0"/>
              <a:t>BMC Pregnancy &amp; </a:t>
            </a:r>
            <a:r>
              <a:rPr lang="en-GB" sz="1200" i="1" dirty="0" smtClean="0"/>
              <a:t>Childbirth. </a:t>
            </a:r>
            <a:r>
              <a:rPr lang="en-GB" sz="1200" dirty="0" smtClean="0"/>
              <a:t>2015;15:143 </a:t>
            </a:r>
          </a:p>
          <a:p>
            <a:r>
              <a:rPr lang="en-GB" sz="1200" dirty="0" smtClean="0"/>
              <a:t>2. </a:t>
            </a:r>
            <a:r>
              <a:rPr lang="en-GB" sz="1200" dirty="0"/>
              <a:t>Richards </a:t>
            </a:r>
            <a:r>
              <a:rPr lang="en-GB" sz="1200" dirty="0" smtClean="0"/>
              <a:t>J et al. </a:t>
            </a:r>
            <a:r>
              <a:rPr lang="en-GB" sz="1200" dirty="0"/>
              <a:t>Health professionals' perspectives on bereavement following loss from a twin </a:t>
            </a:r>
            <a:r>
              <a:rPr lang="en-GB" sz="1200" dirty="0" smtClean="0"/>
              <a:t>pregnancy </a:t>
            </a:r>
            <a:r>
              <a:rPr lang="en-GB" sz="1200" i="1" dirty="0"/>
              <a:t>Journal of Perinatology.</a:t>
            </a:r>
            <a:r>
              <a:rPr lang="en-GB" sz="1200" dirty="0"/>
              <a:t> doi:10.1038/jp.2016.13</a:t>
            </a:r>
          </a:p>
        </p:txBody>
      </p:sp>
    </p:spTree>
    <p:extLst>
      <p:ext uri="{BB962C8B-B14F-4D97-AF65-F5344CB8AC3E}">
        <p14:creationId xmlns:p14="http://schemas.microsoft.com/office/powerpoint/2010/main" val="39055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</a:t>
            </a:r>
            <a:r>
              <a:rPr lang="en-GB" b="1" dirty="0" smtClean="0">
                <a:solidFill>
                  <a:srgbClr val="002060"/>
                </a:solidFill>
              </a:rPr>
              <a:t>hat we did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274"/>
            <a:ext cx="10515600" cy="4170840"/>
          </a:xfrm>
        </p:spPr>
        <p:txBody>
          <a:bodyPr/>
          <a:lstStyle/>
          <a:p>
            <a:r>
              <a:rPr lang="en-GB" dirty="0" smtClean="0"/>
              <a:t>Co-design of guidelines to support health professionals</a:t>
            </a:r>
            <a:r>
              <a:rPr lang="en-GB" sz="2000" baseline="30000" dirty="0"/>
              <a:t>1</a:t>
            </a:r>
            <a:endParaRPr lang="en-GB" sz="2000" dirty="0"/>
          </a:p>
          <a:p>
            <a:pPr lvl="1"/>
            <a:r>
              <a:rPr lang="en-GB" dirty="0" smtClean="0"/>
              <a:t>Scoping study</a:t>
            </a:r>
            <a:r>
              <a:rPr lang="en-GB" sz="2000" baseline="30000" dirty="0" smtClean="0"/>
              <a:t>2</a:t>
            </a:r>
            <a:endParaRPr lang="en-GB" sz="2000" baseline="30000" dirty="0"/>
          </a:p>
          <a:p>
            <a:pPr lvl="1"/>
            <a:r>
              <a:rPr lang="en-GB" dirty="0" smtClean="0"/>
              <a:t>Review of transcripts from previous study – identification of ‘training points’</a:t>
            </a:r>
          </a:p>
          <a:p>
            <a:pPr lvl="1"/>
            <a:r>
              <a:rPr lang="en-GB" dirty="0" smtClean="0"/>
              <a:t>Draft guidelines circulated (health professionals, patient representatives and representatives from patient organisations)</a:t>
            </a:r>
          </a:p>
          <a:p>
            <a:pPr lvl="1"/>
            <a:r>
              <a:rPr lang="en-GB" dirty="0" smtClean="0"/>
              <a:t>Workshop to develop </a:t>
            </a:r>
            <a:r>
              <a:rPr lang="en-GB" i="1" dirty="0" smtClean="0"/>
              <a:t>‘final’ </a:t>
            </a:r>
            <a:r>
              <a:rPr lang="en-GB" dirty="0" smtClean="0"/>
              <a:t>guidelines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 descr="C:\Users\Judith\Pictures\2015-07-02\3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06" y="3344132"/>
            <a:ext cx="3441469" cy="22688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3375" y="6034336"/>
            <a:ext cx="1146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smtClean="0"/>
              <a:t>Hayes </a:t>
            </a:r>
            <a:r>
              <a:rPr lang="en-GB" sz="1200" dirty="0"/>
              <a:t>L, Richards J, Crowe L, Campbell C, Embleton ND, Rankin J</a:t>
            </a:r>
            <a:r>
              <a:rPr lang="en-GB" sz="1200" dirty="0" smtClean="0"/>
              <a:t>. Development of guidelines for health professionals supporting parents who have lost a baby from a multiple pregnancy. </a:t>
            </a:r>
            <a:r>
              <a:rPr lang="en-GB" sz="1200" i="1" dirty="0"/>
              <a:t>Infant</a:t>
            </a:r>
            <a:r>
              <a:rPr lang="en-GB" sz="1200" dirty="0"/>
              <a:t> 2015, 11(5), 164-166</a:t>
            </a:r>
            <a:r>
              <a:rPr lang="en-GB" sz="12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GB" sz="1200" dirty="0"/>
              <a:t>Crowe L et al. Investigating available resources on loss from a multiple pregnancy to inform practice. </a:t>
            </a:r>
            <a:r>
              <a:rPr lang="en-GB" sz="1200" i="1" dirty="0"/>
              <a:t>Infant</a:t>
            </a:r>
            <a:r>
              <a:rPr lang="en-GB" sz="1200" dirty="0"/>
              <a:t> 2015, 11(4), 123-126.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890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Guideline content</a:t>
            </a:r>
            <a:endParaRPr lang="en-GB" dirty="0"/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8199" y="1397478"/>
            <a:ext cx="9491663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Recognise </a:t>
            </a:r>
            <a:r>
              <a:rPr lang="en-GB" sz="2800" dirty="0"/>
              <a:t>that the pregnancy is a multiple </a:t>
            </a:r>
            <a:r>
              <a:rPr lang="en-GB" sz="2800" dirty="0" smtClean="0"/>
              <a:t>pregnancy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Acknowledge the bereavement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Provide </a:t>
            </a:r>
            <a:r>
              <a:rPr lang="en-GB" sz="2800" dirty="0"/>
              <a:t>emotional support to </a:t>
            </a:r>
            <a:r>
              <a:rPr lang="en-GB" sz="2800" dirty="0" smtClean="0"/>
              <a:t>parents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Provide </a:t>
            </a:r>
            <a:r>
              <a:rPr lang="en-GB" sz="2800" dirty="0"/>
              <a:t>appropriate information to </a:t>
            </a:r>
            <a:r>
              <a:rPr lang="en-GB" sz="2800" dirty="0" smtClean="0"/>
              <a:t>parents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Provide </a:t>
            </a:r>
            <a:r>
              <a:rPr lang="en-GB" sz="2800" dirty="0"/>
              <a:t>as much continuity as </a:t>
            </a:r>
            <a:r>
              <a:rPr lang="en-GB" sz="2800" dirty="0" smtClean="0"/>
              <a:t>possible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Offer </a:t>
            </a:r>
            <a:r>
              <a:rPr lang="en-GB" sz="2800" dirty="0"/>
              <a:t>memory </a:t>
            </a:r>
            <a:r>
              <a:rPr lang="en-GB" sz="2800" dirty="0" smtClean="0"/>
              <a:t>making 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Handling </a:t>
            </a:r>
            <a:r>
              <a:rPr lang="en-GB" sz="2800" dirty="0"/>
              <a:t>cot occupancy </a:t>
            </a:r>
            <a:r>
              <a:rPr lang="en-GB" sz="2800" dirty="0" smtClean="0"/>
              <a:t>sensitively</a:t>
            </a: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Prepare </a:t>
            </a:r>
            <a:r>
              <a:rPr lang="en-GB" sz="2800" dirty="0"/>
              <a:t>parents for discharge from </a:t>
            </a:r>
            <a:r>
              <a:rPr lang="en-GB" sz="2800" dirty="0" smtClean="0"/>
              <a:t>hospital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8" y="1989638"/>
            <a:ext cx="968654" cy="9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547189"/>
          </a:xfrm>
        </p:spPr>
        <p:txBody>
          <a:bodyPr/>
          <a:lstStyle/>
          <a:p>
            <a:r>
              <a:rPr lang="en-GB" dirty="0" smtClean="0"/>
              <a:t>Dissemination</a:t>
            </a:r>
          </a:p>
          <a:p>
            <a:pPr lvl="1"/>
            <a:r>
              <a:rPr lang="en-GB" dirty="0" smtClean="0"/>
              <a:t>Launched in May 2016</a:t>
            </a:r>
          </a:p>
          <a:p>
            <a:pPr lvl="1"/>
            <a:r>
              <a:rPr lang="en-GB" dirty="0" smtClean="0"/>
              <a:t>Available </a:t>
            </a:r>
            <a:r>
              <a:rPr lang="en-GB" dirty="0"/>
              <a:t>from </a:t>
            </a:r>
            <a:r>
              <a:rPr lang="en-GB" dirty="0">
                <a:hlinkClick r:id="rId2"/>
              </a:rPr>
              <a:t>http://www.neonatalresearch.net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Leaflet</a:t>
            </a:r>
          </a:p>
          <a:p>
            <a:pPr lvl="1"/>
            <a:r>
              <a:rPr lang="en-GB" dirty="0"/>
              <a:t>Training pack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Assess uptake and impact of guidelines</a:t>
            </a:r>
          </a:p>
          <a:p>
            <a:r>
              <a:rPr lang="en-GB" dirty="0" smtClean="0"/>
              <a:t>Continue to develop guidelines in response to feedback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436" t="7188" r="24089" b="65155"/>
          <a:stretch/>
        </p:blipFill>
        <p:spPr>
          <a:xfrm>
            <a:off x="723331" y="5142258"/>
            <a:ext cx="4318483" cy="1422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4800" t="17399" r="2520" b="11123"/>
          <a:stretch/>
        </p:blipFill>
        <p:spPr>
          <a:xfrm>
            <a:off x="9397165" y="1096995"/>
            <a:ext cx="2488631" cy="4901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id:image001.jpg@01D067E5.3EAB268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69" y="434540"/>
            <a:ext cx="1080120" cy="1015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3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Acknowledgements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27" y="526148"/>
            <a:ext cx="1842258" cy="6939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23312"/>
          <a:stretch/>
        </p:blipFill>
        <p:spPr bwMode="auto">
          <a:xfrm>
            <a:off x="7134996" y="57150"/>
            <a:ext cx="1942329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868" y="2598373"/>
            <a:ext cx="1013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 wish to thank all the parents and staff who participated in the qualitative study and who were involved in the co-design of the guidelines, Jane Denton (MBF), our funders and </a:t>
            </a:r>
            <a:r>
              <a:rPr lang="en-GB" sz="2800" smtClean="0"/>
              <a:t>partner organisations.</a:t>
            </a:r>
            <a:endParaRPr lang="en-GB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23" y="5439349"/>
            <a:ext cx="1780984" cy="8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09" y="5461429"/>
            <a:ext cx="2317410" cy="77741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73" y="5502722"/>
            <a:ext cx="1640178" cy="6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426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Background</vt:lpstr>
      <vt:lpstr>What we did</vt:lpstr>
      <vt:lpstr>Guideline content</vt:lpstr>
      <vt:lpstr>Next steps</vt:lpstr>
      <vt:lpstr>Acknowledgements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Strong</dc:creator>
  <cp:lastModifiedBy>Louise Hayes</cp:lastModifiedBy>
  <cp:revision>44</cp:revision>
  <cp:lastPrinted>2016-04-06T09:48:53Z</cp:lastPrinted>
  <dcterms:created xsi:type="dcterms:W3CDTF">2016-03-02T11:48:30Z</dcterms:created>
  <dcterms:modified xsi:type="dcterms:W3CDTF">2016-06-28T07:11:16Z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